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1861" r:id="rId5"/>
    <p:sldId id="3287" r:id="rId6"/>
    <p:sldId id="4285" r:id="rId7"/>
    <p:sldId id="3289" r:id="rId8"/>
    <p:sldId id="4286" r:id="rId9"/>
  </p:sldIdLst>
  <p:sldSz cx="12192000" cy="6858000"/>
  <p:notesSz cx="6858000" cy="1390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at Microsoft" id="{D748F86C-4FD4-4B9C-83DE-C0ACBD4CFEF7}">
          <p14:sldIdLst>
            <p14:sldId id="1861"/>
            <p14:sldId id="3287"/>
            <p14:sldId id="4285"/>
            <p14:sldId id="3289"/>
            <p14:sldId id="4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8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olette Stallbaumer" initials="CS" lastIdx="20" clrIdx="6">
    <p:extLst>
      <p:ext uri="{19B8F6BF-5375-455C-9EA6-DF929625EA0E}">
        <p15:presenceInfo xmlns:p15="http://schemas.microsoft.com/office/powerpoint/2012/main" userId="S-1-5-21-2127521184-1604012920-1887927527-702894" providerId="AD"/>
      </p:ext>
    </p:extLst>
  </p:cmAuthor>
  <p:cmAuthor id="1" name="Guest User" initials="GU" lastIdx="55" clrIdx="0">
    <p:extLst>
      <p:ext uri="{19B8F6BF-5375-455C-9EA6-DF929625EA0E}">
        <p15:presenceInfo xmlns:p15="http://schemas.microsoft.com/office/powerpoint/2012/main" userId="S::urn:spo:anon#5e4534f612c726fd05f853f6dc640ec71d6bd62e70c9b15ab4ef91328481c69a::" providerId="AD"/>
      </p:ext>
    </p:extLst>
  </p:cmAuthor>
  <p:cmAuthor id="8" name="Adam Krett" initials="AK" lastIdx="9" clrIdx="7">
    <p:extLst>
      <p:ext uri="{19B8F6BF-5375-455C-9EA6-DF929625EA0E}">
        <p15:presenceInfo xmlns:p15="http://schemas.microsoft.com/office/powerpoint/2012/main" userId="S::akrett@microsoft.com::0b4c2452-2721-4095-a5a4-72800275889e" providerId="AD"/>
      </p:ext>
    </p:extLst>
  </p:cmAuthor>
  <p:cmAuthor id="2" name="Ross Swartwout" initials="RS" lastIdx="9" clrIdx="1">
    <p:extLst>
      <p:ext uri="{19B8F6BF-5375-455C-9EA6-DF929625EA0E}">
        <p15:presenceInfo xmlns:p15="http://schemas.microsoft.com/office/powerpoint/2012/main" userId="S-1-5-21-1179378967-3598344749-1873651490-3187" providerId="AD"/>
      </p:ext>
    </p:extLst>
  </p:cmAuthor>
  <p:cmAuthor id="3" name="Audrey Evergreen" initials="AE" lastIdx="2" clrIdx="2">
    <p:extLst>
      <p:ext uri="{19B8F6BF-5375-455C-9EA6-DF929625EA0E}">
        <p15:presenceInfo xmlns:p15="http://schemas.microsoft.com/office/powerpoint/2012/main" userId="S-1-5-21-2127521184-1604012920-1887927527-23242534" providerId="AD"/>
      </p:ext>
    </p:extLst>
  </p:cmAuthor>
  <p:cmAuthor id="4" name="Dawn Hagen" initials="DH" lastIdx="12" clrIdx="3">
    <p:extLst>
      <p:ext uri="{19B8F6BF-5375-455C-9EA6-DF929625EA0E}">
        <p15:presenceInfo xmlns:p15="http://schemas.microsoft.com/office/powerpoint/2012/main" userId="S::dawnha@microsoft.com::bc2ad2d0-6ff9-46c1-8e08-6543cecc746b" providerId="AD"/>
      </p:ext>
    </p:extLst>
  </p:cmAuthor>
  <p:cmAuthor id="5" name="Audrey Evergreen" initials="AE [2]" lastIdx="25" clrIdx="4">
    <p:extLst>
      <p:ext uri="{19B8F6BF-5375-455C-9EA6-DF929625EA0E}">
        <p15:presenceInfo xmlns:p15="http://schemas.microsoft.com/office/powerpoint/2012/main" userId="S::aujohn@microsoft.com::65de8b3e-74e0-4bfe-a544-b58820a338dd" providerId="AD"/>
      </p:ext>
    </p:extLst>
  </p:cmAuthor>
  <p:cmAuthor id="6" name="Audrey Evergreen" initials="AE [3]" lastIdx="1" clrIdx="5">
    <p:extLst>
      <p:ext uri="{19B8F6BF-5375-455C-9EA6-DF929625EA0E}">
        <p15:presenceInfo xmlns:p15="http://schemas.microsoft.com/office/powerpoint/2012/main" userId="Audrey Evergre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FEFEF"/>
    <a:srgbClr val="001F56"/>
    <a:srgbClr val="081427"/>
    <a:srgbClr val="333333"/>
    <a:srgbClr val="6C6C6C"/>
    <a:srgbClr val="FE7F50"/>
    <a:srgbClr val="B97962"/>
    <a:srgbClr val="004B1C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A6B79-E67F-424A-A92C-0512CDB5E534}" v="1131" dt="2019-09-30T19:24:30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240" y="48"/>
      </p:cViewPr>
      <p:guideLst>
        <p:guide orient="horz" pos="2184"/>
        <p:guide pos="48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FF53C9-AFE8-478A-995D-3063D13DF9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9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7F9CC-91F0-4F34-9306-B77DB8E746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9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5B796-B34D-4621-B6BD-59B8E4FA2237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E3358-F35C-4134-8F65-76EA250299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20800"/>
            <a:ext cx="2971800" cy="69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84E36-8380-4E6C-8CDB-AF8FF7850E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320800"/>
            <a:ext cx="2971800" cy="69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158A7-B8F0-4DE2-9571-84859B4CA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4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73580-DD30-4F7C-9AB8-BB4F74CE69EE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AF6AC-E1E3-4270-9412-87092A83F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3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088143" eaLnBrk="0" hangingPunct="0"/>
            <a:r>
              <a:rPr lang="en-US" sz="5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10/4/2019 11:03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982929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10/4/2019 11:03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982929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10/4/2019 11:03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87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982929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10/4/2019 11:03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6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8147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249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548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042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6730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4429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230293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00703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018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480170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5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41969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16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9110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630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80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4356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028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186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1C228F-BF7B-4607-BEF1-498F319E86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5418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55245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7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79964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8825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880523-D859-42D6-AD3D-09ADCFBB66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136" y="0"/>
            <a:ext cx="12207636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1840525"/>
            <a:ext cx="9149915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2823147"/>
            <a:ext cx="915069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8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920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700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140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0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711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B91A8-B4B2-43F9-BDBB-3D5610FA9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700" y="3755666"/>
            <a:ext cx="5943600" cy="738664"/>
          </a:xfrm>
        </p:spPr>
        <p:txBody>
          <a:bodyPr/>
          <a:lstStyle/>
          <a:p>
            <a:r>
              <a:rPr lang="en-US" b="1" dirty="0"/>
              <a:t>“Presenter name”</a:t>
            </a:r>
          </a:p>
          <a:p>
            <a:r>
              <a:rPr lang="en-US" dirty="0"/>
              <a:t>“Team name”</a:t>
            </a:r>
          </a:p>
          <a:p>
            <a:endParaRPr lang="en-US" sz="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C2B8C4-B42C-4871-B8E7-DB2A3E9B8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21" y="2772805"/>
            <a:ext cx="5943600" cy="553998"/>
          </a:xfrm>
        </p:spPr>
        <p:txBody>
          <a:bodyPr/>
          <a:lstStyle/>
          <a:p>
            <a:r>
              <a:rPr lang="en-US" dirty="0"/>
              <a:t>“Name of your solution”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7D49-1C52-4C4C-8CDB-55D0FB32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91" y="234573"/>
            <a:ext cx="11018520" cy="724044"/>
          </a:xfrm>
        </p:spPr>
        <p:txBody>
          <a:bodyPr/>
          <a:lstStyle/>
          <a:p>
            <a:r>
              <a:rPr lang="en-US" sz="4705" b="0" kern="0" spc="-98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Segoe UI Light"/>
              </a:rPr>
              <a:t>The problem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2122556-573F-4739-B868-A9224F3C7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166" y="1087577"/>
            <a:ext cx="6369127" cy="553998"/>
          </a:xfrm>
        </p:spPr>
        <p:txBody>
          <a:bodyPr/>
          <a:lstStyle/>
          <a:p>
            <a:pPr lvl="0">
              <a:lnSpc>
                <a:spcPct val="90000"/>
              </a:lnSpc>
              <a:spcAft>
                <a:spcPts val="300"/>
              </a:spcAft>
              <a:defRPr/>
            </a:pPr>
            <a:r>
              <a:rPr lang="en-US" sz="2000" i="1" kern="0" dirty="0">
                <a:solidFill>
                  <a:srgbClr val="1A1A1A"/>
                </a:solidFill>
                <a:cs typeface="Segoe UI" panose="020B0502040204020203" pitchFamily="34" charset="0"/>
              </a:rPr>
              <a:t>Explain the problem in a few sentences up here and bullet points below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E961A4-4F0F-4677-B81B-E5DF3E7A4731}"/>
              </a:ext>
            </a:extLst>
          </p:cNvPr>
          <p:cNvSpPr/>
          <p:nvPr/>
        </p:nvSpPr>
        <p:spPr>
          <a:xfrm>
            <a:off x="1043163" y="2641512"/>
            <a:ext cx="5797857" cy="23433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 is the problem?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Why is it a problem?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3B6380-F78B-42D4-8036-3F7F8CBB0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1988" y="3502248"/>
            <a:ext cx="222640" cy="142088"/>
            <a:chOff x="7266879" y="3439948"/>
            <a:chExt cx="179612" cy="114628"/>
          </a:xfrm>
        </p:grpSpPr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3310F329-2FC3-4F1E-A6DF-ACD5EF8D5F09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6FD4768-B87B-484C-BDB5-F67AE86B4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D08B58-B881-4A4C-8E8F-F1A89E474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1210" y="4067653"/>
            <a:ext cx="222640" cy="142088"/>
            <a:chOff x="7266879" y="3439948"/>
            <a:chExt cx="179612" cy="114628"/>
          </a:xfrm>
        </p:grpSpPr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863F7AAE-BD07-46A3-96EA-BEDD295E353B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5A68E1-CDA6-4A10-BC9A-ACEFDAF81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F8105A-0DDA-4FC7-AF8B-A4C905CAC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2907" y="4598611"/>
            <a:ext cx="222640" cy="142088"/>
            <a:chOff x="7266879" y="3439948"/>
            <a:chExt cx="179612" cy="114628"/>
          </a:xfrm>
        </p:grpSpPr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A90DA276-5E6E-4104-9B5A-B3F8C7B0F88F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3B5D50A-9A73-4872-B3A1-ABE6D3E17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" name="Group 3" descr="one">
            <a:extLst>
              <a:ext uri="{FF2B5EF4-FFF2-40B4-BE49-F238E27FC236}">
                <a16:creationId xmlns:a16="http://schemas.microsoft.com/office/drawing/2014/main" id="{BB6C6EAD-0E73-46A7-8DF1-6139AEC213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432631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6A15F5-52F6-424D-A019-4DF4465B68A8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9BF06C-7716-4D4B-B14A-4F6DB66E3661}"/>
                </a:ext>
              </a:extLst>
            </p:cNvPr>
            <p:cNvSpPr txBox="1"/>
            <p:nvPr/>
          </p:nvSpPr>
          <p:spPr>
            <a:xfrm>
              <a:off x="-657346" y="4934499"/>
              <a:ext cx="77666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C1FFF6-1DB9-4D81-A3A2-6E7ACBD13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87306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4150F4-379B-4C50-9234-189BCA192152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rgbClr val="D9D9D9"/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01456C-8232-4745-90FF-1C06E5120356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BE48-5EBF-42C6-9623-1D23C51A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41981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B4CC6F-76D2-43E4-956E-6A3EA1C71855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815714-6199-41BA-A9F1-2DE7923AE98C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3</a:t>
              </a:r>
            </a:p>
          </p:txBody>
        </p:sp>
      </p:grpSp>
      <p:pic>
        <p:nvPicPr>
          <p:cNvPr id="14" name="Picture 13" descr="A woman using a computer.  A cane and Braille display are at her side.">
            <a:extLst>
              <a:ext uri="{FF2B5EF4-FFF2-40B4-BE49-F238E27FC236}">
                <a16:creationId xmlns:a16="http://schemas.microsoft.com/office/drawing/2014/main" id="{24CC5B80-37F7-40D5-AB59-97088BD9EB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2320" y="0"/>
            <a:ext cx="5059680" cy="6858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0D09F98-7A80-474E-8DF9-9B75AFE1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2222" y="2964039"/>
            <a:ext cx="222640" cy="142088"/>
            <a:chOff x="7266879" y="3439948"/>
            <a:chExt cx="179612" cy="114628"/>
          </a:xfrm>
        </p:grpSpPr>
        <p:sp>
          <p:nvSpPr>
            <p:cNvPr id="40" name="Rectangle 3">
              <a:extLst>
                <a:ext uri="{FF2B5EF4-FFF2-40B4-BE49-F238E27FC236}">
                  <a16:creationId xmlns:a16="http://schemas.microsoft.com/office/drawing/2014/main" id="{6D8BC07D-A4E2-413A-9F17-B4597B7A8E39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E0808CB-68FD-44CE-872E-CCD837C3A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9840662-74C9-4C7C-BFFB-346B7F92816D}"/>
              </a:ext>
            </a:extLst>
          </p:cNvPr>
          <p:cNvSpPr/>
          <p:nvPr/>
        </p:nvSpPr>
        <p:spPr>
          <a:xfrm>
            <a:off x="387775" y="6317125"/>
            <a:ext cx="2552279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752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5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TEAM NA</a:t>
            </a:r>
            <a:r>
              <a:rPr lang="en-US" sz="2000" b="1" i="1" spc="50" dirty="0">
                <a:latin typeface="Segoe UI Semibold"/>
                <a:cs typeface="Segoe UI" panose="020B0502040204020203" pitchFamily="34" charset="0"/>
              </a:rPr>
              <a:t>ME</a:t>
            </a:r>
            <a:endParaRPr kumimoji="0" lang="en-US" sz="2000" b="1" i="1" u="none" strike="noStrike" kern="1200" cap="none" spc="50" normalizeH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88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7D49-1C52-4C4C-8CDB-55D0FB32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48" y="283217"/>
            <a:ext cx="11018520" cy="724044"/>
          </a:xfrm>
        </p:spPr>
        <p:txBody>
          <a:bodyPr/>
          <a:lstStyle/>
          <a:p>
            <a:r>
              <a:rPr lang="en-US" sz="4705" kern="0" spc="-98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Segoe UI Light"/>
              </a:rPr>
              <a:t>The solution</a:t>
            </a:r>
            <a:endParaRPr lang="en-US" sz="4705" b="0" kern="0" spc="-98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latin typeface="Segoe UI Light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A3D26E0-3263-49F4-A734-BC9735617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493" y="1148234"/>
            <a:ext cx="5774437" cy="553998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300"/>
              </a:spcAft>
              <a:defRPr/>
            </a:pPr>
            <a:r>
              <a:rPr lang="en-US" sz="2000" i="1" kern="0" dirty="0">
                <a:solidFill>
                  <a:srgbClr val="1A1A1A"/>
                </a:solidFill>
                <a:cs typeface="Segoe UI" panose="020B0502040204020203" pitchFamily="34" charset="0"/>
              </a:rPr>
              <a:t>Tell us about your solution in a few sentences and bullet points below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C7BC219-548B-4ABE-A6E8-C63C90347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32631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EBF668-3BC6-4E82-98DF-0616CB164ABB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5E113D-A82E-4E27-9B08-DA1237EA9574}"/>
                </a:ext>
              </a:extLst>
            </p:cNvPr>
            <p:cNvSpPr txBox="1"/>
            <p:nvPr/>
          </p:nvSpPr>
          <p:spPr>
            <a:xfrm>
              <a:off x="-657346" y="4934499"/>
              <a:ext cx="77666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0" name="Group 69" descr="Two">
            <a:extLst>
              <a:ext uri="{FF2B5EF4-FFF2-40B4-BE49-F238E27FC236}">
                <a16:creationId xmlns:a16="http://schemas.microsoft.com/office/drawing/2014/main" id="{B60FCB86-B712-4CC2-92CF-9B30F4807530}"/>
              </a:ext>
            </a:extLst>
          </p:cNvPr>
          <p:cNvGrpSpPr/>
          <p:nvPr/>
        </p:nvGrpSpPr>
        <p:grpSpPr>
          <a:xfrm>
            <a:off x="2987306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7A44BD-1752-456C-8A26-9068ACA7E31B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E6121E-02B9-45D8-9374-5AAED5A143BA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69BA2A-D562-4F23-8086-5E981AED1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41981" y="6315635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E15B064-2C24-4512-AA90-BEF437D377C5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7D0F86C-006C-4630-9370-81166FBE2AF4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3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6DE433D1-6857-468C-9125-15581EFF9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3858" y="0"/>
            <a:ext cx="5288141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DC5075B-EEFD-47CF-BA36-9BB35694DE61}"/>
              </a:ext>
            </a:extLst>
          </p:cNvPr>
          <p:cNvSpPr/>
          <p:nvPr/>
        </p:nvSpPr>
        <p:spPr>
          <a:xfrm>
            <a:off x="387775" y="6311069"/>
            <a:ext cx="2552279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752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5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TEAM NA</a:t>
            </a:r>
            <a:r>
              <a:rPr lang="en-US" sz="2000" b="1" i="1" spc="50" dirty="0">
                <a:latin typeface="Segoe UI Semibold"/>
                <a:cs typeface="Segoe UI" panose="020B0502040204020203" pitchFamily="34" charset="0"/>
              </a:rPr>
              <a:t>ME</a:t>
            </a:r>
            <a:endParaRPr kumimoji="0" lang="en-US" sz="2000" b="1" i="1" u="none" strike="noStrike" kern="1200" cap="none" spc="50" normalizeH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AEE40-8A57-451B-BEBE-5D340BCF70E6}"/>
              </a:ext>
            </a:extLst>
          </p:cNvPr>
          <p:cNvSpPr/>
          <p:nvPr/>
        </p:nvSpPr>
        <p:spPr>
          <a:xfrm>
            <a:off x="1043163" y="2641512"/>
            <a:ext cx="5797857" cy="23433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 is the solution?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How will it fix the problem?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D43A14D-FD4B-4CD6-9F75-1192F7D6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1988" y="3502248"/>
            <a:ext cx="222640" cy="142088"/>
            <a:chOff x="7266879" y="3439948"/>
            <a:chExt cx="179612" cy="114628"/>
          </a:xfrm>
        </p:grpSpPr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282DD6FC-BD62-4FED-9F19-7F3C51A586D6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49071A-F858-45ED-A644-B75D4E0AF1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B76E360-7F3A-4573-BA1D-662120D42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1210" y="4067653"/>
            <a:ext cx="222640" cy="142088"/>
            <a:chOff x="7266879" y="3439948"/>
            <a:chExt cx="179612" cy="114628"/>
          </a:xfrm>
        </p:grpSpPr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26894AA2-52B6-432D-9D59-02EBEF713991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07EA06D-2CDE-4056-8D6E-58CCC1BF95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509429-96C3-40D6-9EC9-D400D3BAF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2907" y="4598611"/>
            <a:ext cx="222640" cy="142088"/>
            <a:chOff x="7266879" y="3439948"/>
            <a:chExt cx="179612" cy="114628"/>
          </a:xfrm>
        </p:grpSpPr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FFFFE42A-9F4C-4F54-B614-EA86B94DCF57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C08B72-8A7B-4357-A822-015FD140C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317610-7A98-4E49-A60E-7BDC52615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2222" y="2964039"/>
            <a:ext cx="222640" cy="142088"/>
            <a:chOff x="7266879" y="3439948"/>
            <a:chExt cx="179612" cy="114628"/>
          </a:xfrm>
        </p:grpSpPr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D867603F-071D-4108-BA4C-867FAE491FDF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111E8E8-0BC5-48BA-A9D9-0DE475221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08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7D49-1C52-4C4C-8CDB-55D0FB32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75" y="340315"/>
            <a:ext cx="11018520" cy="724044"/>
          </a:xfrm>
        </p:spPr>
        <p:txBody>
          <a:bodyPr/>
          <a:lstStyle/>
          <a:p>
            <a:r>
              <a:rPr lang="en-US" sz="4705" kern="0" spc="-98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Segoe UI Light"/>
              </a:rPr>
              <a:t>Why we should win</a:t>
            </a:r>
            <a:endParaRPr lang="en-US" sz="4705" b="0" kern="0" spc="-98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latin typeface="Segoe UI Light"/>
            </a:endParaRP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0E738B28-4A73-463B-89ED-B1E8166C00FD}"/>
              </a:ext>
            </a:extLst>
          </p:cNvPr>
          <p:cNvSpPr txBox="1">
            <a:spLocks/>
          </p:cNvSpPr>
          <p:nvPr/>
        </p:nvSpPr>
        <p:spPr>
          <a:xfrm>
            <a:off x="387775" y="1333064"/>
            <a:ext cx="5966920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300"/>
              </a:spcAft>
              <a:defRPr/>
            </a:pPr>
            <a:r>
              <a:rPr lang="en-US" sz="2400" i="1" kern="0" dirty="0">
                <a:solidFill>
                  <a:srgbClr val="1A1A1A"/>
                </a:solidFill>
                <a:cs typeface="Segoe UI" panose="020B0502040204020203" pitchFamily="34" charset="0"/>
              </a:rPr>
              <a:t>Tell us why you should win in a few sentences and bullet points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F9B308-0753-40E5-A8A5-FDC01FCB83BC}"/>
              </a:ext>
            </a:extLst>
          </p:cNvPr>
          <p:cNvSpPr/>
          <p:nvPr/>
        </p:nvSpPr>
        <p:spPr>
          <a:xfrm>
            <a:off x="387775" y="6244453"/>
            <a:ext cx="2552279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752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5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TEAM NA</a:t>
            </a:r>
            <a:r>
              <a:rPr lang="en-US" sz="2000" b="1" i="1" spc="50" dirty="0">
                <a:latin typeface="Segoe UI Semibold"/>
                <a:cs typeface="Segoe UI" panose="020B0502040204020203" pitchFamily="34" charset="0"/>
              </a:rPr>
              <a:t>ME</a:t>
            </a:r>
            <a:endParaRPr kumimoji="0" lang="en-US" sz="2000" b="1" i="1" u="none" strike="noStrike" kern="1200" cap="none" spc="50" normalizeH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6C6EAD-0E73-46A7-8DF1-6139AEC21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05583" y="6236614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6A15F5-52F6-424D-A019-4DF4465B68A8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9BF06C-7716-4D4B-B14A-4F6DB66E3661}"/>
                </a:ext>
              </a:extLst>
            </p:cNvPr>
            <p:cNvSpPr txBox="1"/>
            <p:nvPr/>
          </p:nvSpPr>
          <p:spPr>
            <a:xfrm>
              <a:off x="-657346" y="4934499"/>
              <a:ext cx="77666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/>
                </a:rPr>
                <a:t>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34EF29-1309-4F87-8A36-543B82BFD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7918" y="6236614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2296627-98AB-4F67-B6CC-8F02550E2F70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C01556-C509-42F0-8E3C-88D78DF83391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43" name="Group 42" descr="three">
            <a:extLst>
              <a:ext uri="{FF2B5EF4-FFF2-40B4-BE49-F238E27FC236}">
                <a16:creationId xmlns:a16="http://schemas.microsoft.com/office/drawing/2014/main" id="{51E09CE1-FD05-4CD8-B288-C6DF4CBA2623}"/>
              </a:ext>
            </a:extLst>
          </p:cNvPr>
          <p:cNvGrpSpPr/>
          <p:nvPr/>
        </p:nvGrpSpPr>
        <p:grpSpPr>
          <a:xfrm>
            <a:off x="3498821" y="6236614"/>
            <a:ext cx="400111" cy="400111"/>
            <a:chOff x="-831507" y="4836212"/>
            <a:chExt cx="425990" cy="425990"/>
          </a:xfrm>
          <a:solidFill>
            <a:schemeClr val="bg1"/>
          </a:solidFill>
          <a:effectLst/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D1B09F-C24A-4B34-9BC1-D89F4C7DE869}"/>
                </a:ext>
              </a:extLst>
            </p:cNvPr>
            <p:cNvSpPr/>
            <p:nvPr/>
          </p:nvSpPr>
          <p:spPr bwMode="auto">
            <a:xfrm>
              <a:off x="-831507" y="4836212"/>
              <a:ext cx="425990" cy="425990"/>
            </a:xfrm>
            <a:prstGeom prst="ellipse">
              <a:avLst/>
            </a:prstGeom>
            <a:grpFill/>
            <a:ln w="28575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C74FE4-5D52-4F54-AD35-DCD1B92AE91A}"/>
                </a:ext>
              </a:extLst>
            </p:cNvPr>
            <p:cNvSpPr txBox="1"/>
            <p:nvPr/>
          </p:nvSpPr>
          <p:spPr>
            <a:xfrm>
              <a:off x="-671536" y="4934499"/>
              <a:ext cx="106045" cy="229413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/>
                </a:rPr>
                <a:t>3</a:t>
              </a:r>
            </a:p>
          </p:txBody>
        </p:sp>
      </p:grpSp>
      <p:pic>
        <p:nvPicPr>
          <p:cNvPr id="8" name="Picture 7" descr="A woman being photographed with the Seeing AI app.">
            <a:extLst>
              <a:ext uri="{FF2B5EF4-FFF2-40B4-BE49-F238E27FC236}">
                <a16:creationId xmlns:a16="http://schemas.microsoft.com/office/drawing/2014/main" id="{1B89B5F3-85DE-487F-B61F-F083DF6DA6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5183" y="0"/>
            <a:ext cx="5636216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039EACA-FB3D-4AA1-AFE4-88D8F9EEFB6C}"/>
              </a:ext>
            </a:extLst>
          </p:cNvPr>
          <p:cNvSpPr/>
          <p:nvPr/>
        </p:nvSpPr>
        <p:spPr>
          <a:xfrm>
            <a:off x="1043163" y="2641512"/>
            <a:ext cx="5797857" cy="23433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 makes your solution unique?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How achievable is your solution?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pPr defTabSz="932742">
              <a:lnSpc>
                <a:spcPct val="150000"/>
              </a:lnSpc>
              <a:spcBef>
                <a:spcPts val="1224"/>
              </a:spcBef>
              <a:buClr>
                <a:schemeClr val="tx1"/>
              </a:buClr>
              <a:buSzPct val="90000"/>
            </a:pPr>
            <a:r>
              <a:rPr lang="en-US" sz="2000" i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99A722-C1A6-4790-A55F-1B788D4F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1988" y="3502248"/>
            <a:ext cx="222640" cy="142088"/>
            <a:chOff x="7266879" y="3439948"/>
            <a:chExt cx="179612" cy="114628"/>
          </a:xfrm>
        </p:grpSpPr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1064BD3C-36EF-430C-974E-4FBCA9890FFA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6CC3159-F62D-4BC7-988E-9BA4BA182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5E40CA-E149-4BB1-A865-F2D7E10AA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1210" y="4067653"/>
            <a:ext cx="222640" cy="142088"/>
            <a:chOff x="7266879" y="3439948"/>
            <a:chExt cx="179612" cy="114628"/>
          </a:xfrm>
        </p:grpSpPr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9CFE17B2-638D-4F9B-97B0-B2265A268977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FE9588F-8AFF-481C-9174-F3F404C53E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4A573E-C8BC-4288-ADEA-C0D56B673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2907" y="4598611"/>
            <a:ext cx="222640" cy="142088"/>
            <a:chOff x="7266879" y="3439948"/>
            <a:chExt cx="179612" cy="114628"/>
          </a:xfrm>
        </p:grpSpPr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6AD8F97D-E49B-4C04-BBB2-76EE9F72DE4D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AF1E367-CD95-4601-9FAE-EBE0ADA067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73E37F-A69A-4EB4-8734-A20837632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2222" y="2964039"/>
            <a:ext cx="222640" cy="142088"/>
            <a:chOff x="7266879" y="3439948"/>
            <a:chExt cx="179612" cy="114628"/>
          </a:xfrm>
        </p:grpSpPr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293CCAE8-2B81-4C7E-AC86-6F2A7ED7BF78}"/>
                </a:ext>
              </a:extLst>
            </p:cNvPr>
            <p:cNvSpPr/>
            <p:nvPr/>
          </p:nvSpPr>
          <p:spPr bwMode="auto">
            <a:xfrm rot="2700000">
              <a:off x="7308123" y="3439948"/>
              <a:ext cx="114628" cy="114628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0980C21-4D27-4A5D-9093-3639EABA4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6879" y="3497262"/>
              <a:ext cx="179612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04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7D49-1C52-4C4C-8CDB-55D0FB32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519" y="1721733"/>
            <a:ext cx="4390831" cy="1015663"/>
          </a:xfrm>
        </p:spPr>
        <p:txBody>
          <a:bodyPr/>
          <a:lstStyle/>
          <a:p>
            <a:r>
              <a:rPr lang="en-US" sz="6600" kern="0" spc="-98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latin typeface="Segoe UI Light"/>
              </a:rPr>
              <a:t>Thank you!</a:t>
            </a:r>
            <a:endParaRPr lang="en-US" sz="6600" b="0" kern="0" spc="-98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latin typeface="Segoe UI Light"/>
            </a:endParaRPr>
          </a:p>
        </p:txBody>
      </p:sp>
      <p:pic>
        <p:nvPicPr>
          <p:cNvPr id="7" name="Picture 6" descr="A picture containing mask&#10;&#10;Description automatically generated">
            <a:extLst>
              <a:ext uri="{FF2B5EF4-FFF2-40B4-BE49-F238E27FC236}">
                <a16:creationId xmlns:a16="http://schemas.microsoft.com/office/drawing/2014/main" id="{89C6B86B-2088-4CD7-B1E7-F9DEFA8B1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92" y="3601069"/>
            <a:ext cx="5210743" cy="966882"/>
          </a:xfrm>
          <a:prstGeom prst="rect">
            <a:avLst/>
          </a:prstGeom>
        </p:spPr>
      </p:pic>
      <p:pic>
        <p:nvPicPr>
          <p:cNvPr id="11" name="Picture 10" descr="A man wearing sunglasses sits on a yellow beanbag chair. A cane is by his side.">
            <a:extLst>
              <a:ext uri="{FF2B5EF4-FFF2-40B4-BE49-F238E27FC236}">
                <a16:creationId xmlns:a16="http://schemas.microsoft.com/office/drawing/2014/main" id="{2D2CE7E7-197D-48D3-9E26-919B60C033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47"/>
          <a:stretch/>
        </p:blipFill>
        <p:spPr>
          <a:xfrm>
            <a:off x="9723120" y="2271545"/>
            <a:ext cx="2468880" cy="2303857"/>
          </a:xfrm>
          <a:prstGeom prst="rect">
            <a:avLst/>
          </a:prstGeom>
        </p:spPr>
      </p:pic>
      <p:pic>
        <p:nvPicPr>
          <p:cNvPr id="12" name="Picture 11" descr="A man in a wheelchair in front of several computer screens.">
            <a:extLst>
              <a:ext uri="{FF2B5EF4-FFF2-40B4-BE49-F238E27FC236}">
                <a16:creationId xmlns:a16="http://schemas.microsoft.com/office/drawing/2014/main" id="{4D60DF11-56F6-404C-81A5-1AE1283B35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283" y="2283975"/>
            <a:ext cx="2468880" cy="2284524"/>
          </a:xfrm>
          <a:prstGeom prst="rect">
            <a:avLst/>
          </a:prstGeom>
        </p:spPr>
      </p:pic>
      <p:pic>
        <p:nvPicPr>
          <p:cNvPr id="13" name="Picture 12" descr="A woman wearing headphones works on a computer">
            <a:extLst>
              <a:ext uri="{FF2B5EF4-FFF2-40B4-BE49-F238E27FC236}">
                <a16:creationId xmlns:a16="http://schemas.microsoft.com/office/drawing/2014/main" id="{AFBC0D6E-AAC3-4313-B3F4-047D5CC789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283" y="0"/>
            <a:ext cx="2468880" cy="2284523"/>
          </a:xfrm>
          <a:prstGeom prst="rect">
            <a:avLst/>
          </a:prstGeom>
        </p:spPr>
      </p:pic>
      <p:pic>
        <p:nvPicPr>
          <p:cNvPr id="14" name="Picture 13" descr="A man looks out an office window">
            <a:extLst>
              <a:ext uri="{FF2B5EF4-FFF2-40B4-BE49-F238E27FC236}">
                <a16:creationId xmlns:a16="http://schemas.microsoft.com/office/drawing/2014/main" id="{B533BF46-B4F7-4BF8-B3F2-7CEB0A3DB68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283" y="4567951"/>
            <a:ext cx="2468880" cy="2290049"/>
          </a:xfrm>
          <a:prstGeom prst="rect">
            <a:avLst/>
          </a:prstGeom>
        </p:spPr>
      </p:pic>
      <p:pic>
        <p:nvPicPr>
          <p:cNvPr id="15" name="Picture 2" descr="A man washes a window in front of a Microsoft Logo">
            <a:extLst>
              <a:ext uri="{FF2B5EF4-FFF2-40B4-BE49-F238E27FC236}">
                <a16:creationId xmlns:a16="http://schemas.microsoft.com/office/drawing/2014/main" id="{83E08D05-B76E-4D90-90B4-E9835CA01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23120" y="2466"/>
            <a:ext cx="2468880" cy="22817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Two woman sit at a table with computers in front of them">
            <a:extLst>
              <a:ext uri="{FF2B5EF4-FFF2-40B4-BE49-F238E27FC236}">
                <a16:creationId xmlns:a16="http://schemas.microsoft.com/office/drawing/2014/main" id="{1CA54B71-15D8-4F61-A238-432C0451D7B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3120" y="4567951"/>
            <a:ext cx="2460242" cy="22765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88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_White_2_Mar_2018.potx" id="{5EA85B4E-C6AB-48DB-833F-FFA58DA8AC41}" vid="{A1FBA7DC-665B-4395-A514-4C4F6E9DE7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34AA6CA30E754C8DABB8942F3B975D" ma:contentTypeVersion="9" ma:contentTypeDescription="Create a new document." ma:contentTypeScope="" ma:versionID="60f74950bf6ca11126c06c5f84d328bb">
  <xsd:schema xmlns:xsd="http://www.w3.org/2001/XMLSchema" xmlns:xs="http://www.w3.org/2001/XMLSchema" xmlns:p="http://schemas.microsoft.com/office/2006/metadata/properties" xmlns:ns2="60a3cfdb-92f7-42b9-b01e-f215d76d3a1c" xmlns:ns3="ad6b02e0-cc67-4896-9288-81753387d71f" targetNamespace="http://schemas.microsoft.com/office/2006/metadata/properties" ma:root="true" ma:fieldsID="8032c2c7b9d2293e0694400c2be74548" ns2:_="" ns3:_="">
    <xsd:import namespace="60a3cfdb-92f7-42b9-b01e-f215d76d3a1c"/>
    <xsd:import namespace="ad6b02e0-cc67-4896-9288-81753387d7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a3cfdb-92f7-42b9-b01e-f215d76d3a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6b02e0-cc67-4896-9288-81753387d71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DB1B95-9C20-433A-A2C4-F989506E9B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7B66D-BD58-43D3-9CE5-FFFCEFB52149}"/>
</file>

<file path=customXml/itemProps3.xml><?xml version="1.0" encoding="utf-8"?>
<ds:datastoreItem xmlns:ds="http://schemas.openxmlformats.org/officeDocument/2006/customXml" ds:itemID="{E8472F95-C429-4A33-8EEA-17412B35A970}">
  <ds:schemaRefs>
    <ds:schemaRef ds:uri="60a3cfdb-92f7-42b9-b01e-f215d76d3a1c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ad6b02e0-cc67-4896-9288-81753387d71f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242</Words>
  <Application>Microsoft Office PowerPoint</Application>
  <PresentationFormat>Widescreen</PresentationFormat>
  <Paragraphs>46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“Name of your solution”</vt:lpstr>
      <vt:lpstr>The problem</vt:lpstr>
      <vt:lpstr>The solution</vt:lpstr>
      <vt:lpstr>Why we should win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 at Microsoft</dc:title>
  <dc:creator>wthayer@microsoft.com</dc:creator>
  <cp:lastModifiedBy>Ashley Horn (Blue Lynx Employment BV)</cp:lastModifiedBy>
  <cp:revision>5</cp:revision>
  <dcterms:modified xsi:type="dcterms:W3CDTF">2019-10-04T09:08:47Z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2018-08-10T20:49:12.1554189Z</vt:lpwstr>
  </property>
  <property fmtid="{D5CDD505-2E9C-101B-9397-08002B2CF9AE}" pid="4" name="Sensitivity">
    <vt:lpwstr>General</vt:lpwstr>
  </property>
  <property fmtid="{D5CDD505-2E9C-101B-9397-08002B2CF9AE}" pid="5" name="MSIP_Label_f42aa342-8706-4288-bd11-ebb85995028c_Application">
    <vt:lpwstr>Microsoft Azure Information Protection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Owner">
    <vt:lpwstr>dawnha@microsoft.com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ContentTypeId">
    <vt:lpwstr>0x0101006534AA6CA30E754C8DABB8942F3B975D</vt:lpwstr>
  </property>
</Properties>
</file>